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6" roundtripDataSignature="AMtx7mhVW4+A/S15u3hoXgpeT+0vDq7w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56ff3c3a4_11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56ff3c3a4_1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656ff3c3a4_11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56ff3c3a4_11_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56ff3c3a4_1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656ff3c3a4_11_1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56ff3c3a4_11_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56ff3c3a4_1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656ff3c3a4_11_1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56ff3c3a4_11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56ff3c3a4_1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656ff3c3a4_11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56ff3c3a4_11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56ff3c3a4_1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656ff3c3a4_11_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56ff3c3a4_11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56ff3c3a4_1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656ff3c3a4_11_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56ff3c3a4_11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56ff3c3a4_1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656ff3c3a4_11_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56ff3c3a4_11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56ff3c3a4_1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656ff3c3a4_11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56ff3c3a4_11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56ff3c3a4_1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656ff3c3a4_11_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56ff3c3a4_11_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56ff3c3a4_1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656ff3c3a4_11_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56ff3c3a4_1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656ff3c3a4_11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56ff3c3a4_1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656ff3c3a4_11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56ff3c3a4_11_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56ff3c3a4_1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656ff3c3a4_11_1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56ff3c3a4_15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56ff3c3a4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656ff3c3a4_15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56ff3c3a4_11_1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56ff3c3a4_1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656ff3c3a4_11_1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56ff3c3a4_11_1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56ff3c3a4_1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656ff3c3a4_11_1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56ff3c3a4_11_1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56ff3c3a4_1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656ff3c3a4_11_1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56ff3c3a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656ff3c3a4_2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56ff3c3a4_11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56ff3c3a4_1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656ff3c3a4_11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56ff3c3a4_11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56ff3c3a4_1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656ff3c3a4_11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56ff3c3a4_12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56ff3c3a4_1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656ff3c3a4_12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foli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und vertikaler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kaler Titel u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und Inhal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bschnittsüberschrift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wei Inhalte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gleich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r Titel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er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halt mit Beschriftung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ld mit Beschriftung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3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gif"/><Relationship Id="rId4" Type="http://schemas.openxmlformats.org/officeDocument/2006/relationships/image" Target="../media/image31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Relationship Id="rId7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714022" y="252553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High Performance Python Lab</a:t>
            </a:r>
            <a:br>
              <a:rPr lang="de-DE"/>
            </a:br>
            <a:r>
              <a:rPr lang="de-DE" sz="3200"/>
              <a:t>Term 2 2019/2020</a:t>
            </a:r>
            <a:endParaRPr sz="3200"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366889" y="5706528"/>
            <a:ext cx="8424333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de-DE" sz="2800"/>
              <a:t>Instructors</a:t>
            </a:r>
            <a:r>
              <a:rPr lang="de-DE" sz="2800"/>
              <a:t>: Sergey Rykovanov, Daniil Stefonishin</a:t>
            </a:r>
            <a:endParaRPr sz="2800"/>
          </a:p>
          <a:p>
            <a:pPr indent="0" lvl="0" marL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</a:pPr>
            <a:r>
              <a:rPr lang="de-DE" sz="2800"/>
              <a:t>Teaching Assistants: Rishat Zagidullin, Iurii Minin</a:t>
            </a:r>
            <a:endParaRPr sz="2800"/>
          </a:p>
        </p:txBody>
      </p:sp>
      <p:sp>
        <p:nvSpPr>
          <p:cNvPr id="90" name="Google Shape;90;p1"/>
          <p:cNvSpPr txBox="1"/>
          <p:nvPr/>
        </p:nvSpPr>
        <p:spPr>
          <a:xfrm>
            <a:off x="6657300" y="1337607"/>
            <a:ext cx="17388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-DE" sz="2000">
                <a:latin typeface="Times New Roman"/>
                <a:ea typeface="Times New Roman"/>
                <a:cs typeface="Times New Roman"/>
                <a:sym typeface="Times New Roman"/>
              </a:rPr>
              <a:t>Hipercore Lab</a:t>
            </a:r>
            <a:endParaRPr b="1" i="1"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20779" l="0" r="0" t="19476"/>
          <a:stretch/>
        </p:blipFill>
        <p:spPr>
          <a:xfrm>
            <a:off x="6137350" y="533400"/>
            <a:ext cx="2549450" cy="95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625" y="533400"/>
            <a:ext cx="2472624" cy="11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656ff3c3a4_1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656ff3c3a4_11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656ff3c3a4_11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5421075" cy="478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656ff3c3a4_11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8775" y="3483877"/>
            <a:ext cx="7035224" cy="337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656ff3c3a4_11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94800" cy="68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656ff3c3a4_11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656ff3c3a4_11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56ff3c3a4_11_41"/>
          <p:cNvSpPr txBox="1"/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Numerical Photonics</a:t>
            </a:r>
            <a:endParaRPr/>
          </a:p>
        </p:txBody>
      </p:sp>
      <p:sp>
        <p:nvSpPr>
          <p:cNvPr id="208" name="Google Shape;208;g656ff3c3a4_11_41"/>
          <p:cNvSpPr txBox="1"/>
          <p:nvPr>
            <p:ph idx="1" type="body"/>
          </p:nvPr>
        </p:nvSpPr>
        <p:spPr>
          <a:xfrm>
            <a:off x="0" y="919000"/>
            <a:ext cx="9144000" cy="519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Large variety of projects: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ML methods for photonics devices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Metasurfaces and nanophotonics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Nonlinear Schroedinger Equation for fiber lasers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/>
              <a:t>Reinforcement learning for fiber laser stabilization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+"/>
            </a:pPr>
            <a:r>
              <a:rPr lang="de-DE"/>
              <a:t>more</a:t>
            </a:r>
            <a:endParaRPr/>
          </a:p>
        </p:txBody>
      </p:sp>
      <p:pic>
        <p:nvPicPr>
          <p:cNvPr id="209" name="Google Shape;209;g656ff3c3a4_11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663" y="4389500"/>
            <a:ext cx="6734175" cy="18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56ff3c3a4_11_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CFD of complex liquids</a:t>
            </a:r>
            <a:endParaRPr/>
          </a:p>
        </p:txBody>
      </p:sp>
      <p:sp>
        <p:nvSpPr>
          <p:cNvPr id="216" name="Google Shape;216;g656ff3c3a4_11_62"/>
          <p:cNvSpPr txBox="1"/>
          <p:nvPr>
            <p:ph idx="1" type="body"/>
          </p:nvPr>
        </p:nvSpPr>
        <p:spPr>
          <a:xfrm>
            <a:off x="0" y="1481325"/>
            <a:ext cx="9144000" cy="464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Used in simulating aerosols, oil &amp; gas, river pollution, astrophysics, cosmetics</a:t>
            </a:r>
            <a:endParaRPr/>
          </a:p>
        </p:txBody>
      </p:sp>
      <p:pic>
        <p:nvPicPr>
          <p:cNvPr id="217" name="Google Shape;217;g656ff3c3a4_11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00" y="3429000"/>
            <a:ext cx="4161351" cy="231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656ff3c3a4_11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6675" y="3429000"/>
            <a:ext cx="4161350" cy="233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656ff3c3a4_11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656ff3c3a4_11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656ff3c3a4_11_92"/>
          <p:cNvSpPr txBox="1"/>
          <p:nvPr/>
        </p:nvSpPr>
        <p:spPr>
          <a:xfrm>
            <a:off x="821450" y="6405350"/>
            <a:ext cx="10191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900"/>
              <a:t>https://cdise-jira.skoltech.ru/conf/display/CE/Sergey+Rykovanov</a:t>
            </a:r>
            <a:endParaRPr b="1" sz="1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type="title"/>
          </p:nvPr>
        </p:nvSpPr>
        <p:spPr>
          <a:xfrm>
            <a:off x="457200" y="-12567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Course logistics</a:t>
            </a:r>
            <a:endParaRPr/>
          </a:p>
        </p:txBody>
      </p:sp>
      <p:sp>
        <p:nvSpPr>
          <p:cNvPr id="98" name="Google Shape;98;p2"/>
          <p:cNvSpPr txBox="1"/>
          <p:nvPr>
            <p:ph idx="1" type="body"/>
          </p:nvPr>
        </p:nvSpPr>
        <p:spPr>
          <a:xfrm>
            <a:off x="388175" y="889295"/>
            <a:ext cx="8229600" cy="774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800"/>
              <a:t>(Wednesdays </a:t>
            </a:r>
            <a:r>
              <a:rPr lang="de-DE" sz="1800"/>
              <a:t>12:30-15:30 lectures/practical sessions</a:t>
            </a:r>
            <a:endParaRPr sz="1800"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800"/>
              <a:t>(Thursdays 9:00-12:00 lectures/practical sessions</a:t>
            </a:r>
            <a:endParaRPr sz="18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99" name="Google Shape;99;p2"/>
          <p:cNvSpPr txBox="1"/>
          <p:nvPr/>
        </p:nvSpPr>
        <p:spPr>
          <a:xfrm>
            <a:off x="388175" y="3823550"/>
            <a:ext cx="4755300" cy="30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Recommended textbooks: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Micha Gorelick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Ian Ozsvald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“High Performance Python” Python”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475" y="1739583"/>
            <a:ext cx="6960913" cy="1855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4317200"/>
            <a:ext cx="1806275" cy="235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/>
        </p:nvSpPr>
        <p:spPr>
          <a:xfrm>
            <a:off x="5275650" y="3823550"/>
            <a:ext cx="3735900" cy="30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resources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stackoverflow.com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medium.com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coursera.org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udacity.com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google.com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fellows and TAs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1" marL="74295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221" y="274638"/>
            <a:ext cx="7675557" cy="5765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6134" l="0" r="0" t="0"/>
          <a:stretch/>
        </p:blipFill>
        <p:spPr>
          <a:xfrm>
            <a:off x="716500" y="503251"/>
            <a:ext cx="7710900" cy="61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900" y="542550"/>
            <a:ext cx="7714200" cy="57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3951" y="503238"/>
            <a:ext cx="7236000" cy="54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24" y="444100"/>
            <a:ext cx="7994749" cy="596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615" y="350838"/>
            <a:ext cx="7382700" cy="55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485" y="427038"/>
            <a:ext cx="7349100" cy="55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874" y="442538"/>
            <a:ext cx="7542300" cy="56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520" y="219808"/>
            <a:ext cx="7048621" cy="5266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Boot-camp today and tomorrow</a:t>
            </a:r>
            <a:endParaRPr/>
          </a:p>
        </p:txBody>
      </p:sp>
      <p:sp>
        <p:nvSpPr>
          <p:cNvPr id="282" name="Google Shape;282;p15"/>
          <p:cNvSpPr txBox="1"/>
          <p:nvPr>
            <p:ph idx="1" type="body"/>
          </p:nvPr>
        </p:nvSpPr>
        <p:spPr>
          <a:xfrm>
            <a:off x="457200" y="163536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de-DE"/>
              <a:t>Visualization tools (matplotlib)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de-DE"/>
              <a:t>Let us practice:</a:t>
            </a:r>
            <a:endParaRPr/>
          </a:p>
          <a:p>
            <a:pPr indent="-254000" lvl="0" marL="3429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de-DE"/>
              <a:t>Naive Matmul + bootcamp for beginners</a:t>
            </a:r>
            <a:endParaRPr/>
          </a:p>
          <a:p>
            <a:pPr indent="-254000" lvl="0" marL="3429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de-DE">
                <a:highlight>
                  <a:srgbClr val="00FF00"/>
                </a:highlight>
              </a:rPr>
              <a:t>Bifurcation map (Logistic map)</a:t>
            </a:r>
            <a:endParaRPr>
              <a:highlight>
                <a:srgbClr val="00FF00"/>
              </a:highlight>
            </a:endParaRPr>
          </a:p>
          <a:p>
            <a:pPr indent="-254000" lvl="0" marL="3429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de-DE">
                <a:highlight>
                  <a:srgbClr val="00FF00"/>
                </a:highlight>
              </a:rPr>
              <a:t>Julia set</a:t>
            </a:r>
            <a:endParaRPr>
              <a:highlight>
                <a:srgbClr val="00FF00"/>
              </a:highlight>
            </a:endParaRPr>
          </a:p>
          <a:p>
            <a:pPr indent="-254000" lvl="0" marL="3429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de-DE"/>
              <a:t>Schelling model (cellular automata)</a:t>
            </a:r>
            <a:endParaRPr/>
          </a:p>
          <a:p>
            <a:pPr indent="-254000" lvl="0" marL="3429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de-DE"/>
              <a:t>Spectrogram (wavelet for additional points)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/>
        </p:nvSpPr>
        <p:spPr>
          <a:xfrm>
            <a:off x="198297" y="4619848"/>
            <a:ext cx="8751923" cy="183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>
            <p:ph type="title"/>
          </p:nvPr>
        </p:nvSpPr>
        <p:spPr>
          <a:xfrm>
            <a:off x="457200" y="-12567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Course logistics</a:t>
            </a:r>
            <a:endParaRPr/>
          </a:p>
        </p:txBody>
      </p:sp>
      <p:sp>
        <p:nvSpPr>
          <p:cNvPr id="109" name="Google Shape;109;p3"/>
          <p:cNvSpPr txBox="1"/>
          <p:nvPr/>
        </p:nvSpPr>
        <p:spPr>
          <a:xfrm>
            <a:off x="360725" y="5072805"/>
            <a:ext cx="8229600" cy="27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 txBox="1"/>
          <p:nvPr>
            <p:ph idx="1" type="body"/>
          </p:nvPr>
        </p:nvSpPr>
        <p:spPr>
          <a:xfrm>
            <a:off x="122100" y="1159300"/>
            <a:ext cx="8941800" cy="3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de-DE" sz="1800" u="sng"/>
              <a:t>Prerequisites: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800"/>
              <a:t>Laptop with Linux or VM with Linux</a:t>
            </a:r>
            <a:endParaRPr sz="1800"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de-DE" sz="1800"/>
              <a:t>Basic knowledge of Python</a:t>
            </a:r>
            <a:endParaRPr sz="1800"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de-DE" sz="1800"/>
              <a:t>Great mood, smiling and asking questions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 sz="1800" u="sng"/>
              <a:t>Preferables:</a:t>
            </a:r>
            <a:endParaRPr sz="1800" u="sng"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800"/>
              <a:t>Knowledge of Unix-like systems (working in terminal)</a:t>
            </a:r>
            <a:endParaRPr sz="1800"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de-DE" sz="1800"/>
              <a:t>Deep knowledge of Python, knowledge of C/C++</a:t>
            </a:r>
            <a:endParaRPr sz="1800"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de-DE" sz="1800"/>
              <a:t>Jupyter Notebook, numpy, scipy, matplotlib knowledge and have it already installed</a:t>
            </a:r>
            <a:endParaRPr sz="1800"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de-DE" sz="1800"/>
              <a:t>Basic undergrad mathematics (calculus, linear algebra, ODEs and PDEs)</a:t>
            </a:r>
            <a:endParaRPr/>
          </a:p>
          <a:p>
            <a:pPr indent="0" lvl="0" marL="3429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 sz="2400"/>
              <a:t>You will have a chance to work on the part of one of Russia’s most powerful supercomputers “Zhores”.</a:t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Visualization tools</a:t>
            </a:r>
            <a:endParaRPr/>
          </a:p>
        </p:txBody>
      </p:sp>
      <p:sp>
        <p:nvSpPr>
          <p:cNvPr id="288" name="Google Shape;288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de-DE"/>
              <a:t>Matplotlib:</a:t>
            </a:r>
            <a:endParaRPr/>
          </a:p>
          <a:p>
            <a:pPr indent="-254000" lvl="0" marL="3429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de-DE"/>
              <a:t>matplotlib.pyplot</a:t>
            </a:r>
            <a:endParaRPr/>
          </a:p>
          <a:p>
            <a:pPr indent="-254000" lvl="0" marL="3429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de-DE"/>
              <a:t>matplotlib.animation</a:t>
            </a:r>
            <a:endParaRPr/>
          </a:p>
          <a:p>
            <a:pPr indent="-254000" lvl="0" marL="3429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de-DE"/>
              <a:t>matplotlib.cm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de-DE"/>
              <a:t>Some other options:</a:t>
            </a:r>
            <a:endParaRPr/>
          </a:p>
          <a:p>
            <a:pPr indent="-254000" lvl="0" marL="3429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de-DE"/>
              <a:t>seaborn</a:t>
            </a:r>
            <a:endParaRPr/>
          </a:p>
          <a:p>
            <a:pPr indent="-254000" lvl="0" marL="342900" rtl="0" algn="l">
              <a:spcBef>
                <a:spcPts val="640"/>
              </a:spcBef>
              <a:spcAft>
                <a:spcPts val="0"/>
              </a:spcAft>
              <a:buSzPts val="1800"/>
              <a:buChar char="•"/>
            </a:pPr>
            <a:r>
              <a:rPr lang="de-DE"/>
              <a:t>pyqtgraph</a:t>
            </a:r>
            <a:endParaRPr/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89" y="2210450"/>
            <a:ext cx="3870171" cy="453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20"/>
          <p:cNvCxnSpPr/>
          <p:nvPr/>
        </p:nvCxnSpPr>
        <p:spPr>
          <a:xfrm>
            <a:off x="4121939" y="6595423"/>
            <a:ext cx="921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5" name="Google Shape;2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564" y="6218250"/>
            <a:ext cx="229881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3875" y="3105125"/>
            <a:ext cx="2334725" cy="3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0"/>
          <p:cNvSpPr txBox="1"/>
          <p:nvPr>
            <p:ph type="title"/>
          </p:nvPr>
        </p:nvSpPr>
        <p:spPr>
          <a:xfrm>
            <a:off x="457200" y="806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Task 1. Bifurcation map</a:t>
            </a:r>
            <a:endParaRPr/>
          </a:p>
        </p:txBody>
      </p:sp>
      <p:pic>
        <p:nvPicPr>
          <p:cNvPr id="298" name="Google Shape;29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1250" y="2503975"/>
            <a:ext cx="3311674" cy="4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8800" y="1233900"/>
            <a:ext cx="5334224" cy="59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20"/>
          <p:cNvCxnSpPr/>
          <p:nvPr/>
        </p:nvCxnSpPr>
        <p:spPr>
          <a:xfrm rot="10800000">
            <a:off x="526689" y="1434625"/>
            <a:ext cx="0" cy="768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1" name="Google Shape;30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-87290" y="1618876"/>
            <a:ext cx="719825" cy="3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56ff3c3a4_11_118"/>
          <p:cNvSpPr txBox="1"/>
          <p:nvPr>
            <p:ph type="title"/>
          </p:nvPr>
        </p:nvSpPr>
        <p:spPr>
          <a:xfrm>
            <a:off x="457200" y="806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Task 1. </a:t>
            </a:r>
            <a:r>
              <a:rPr lang="de-DE"/>
              <a:t>Bifurcation map</a:t>
            </a:r>
            <a:endParaRPr/>
          </a:p>
        </p:txBody>
      </p:sp>
      <p:sp>
        <p:nvSpPr>
          <p:cNvPr id="307" name="Google Shape;307;g656ff3c3a4_11_118"/>
          <p:cNvSpPr txBox="1"/>
          <p:nvPr/>
        </p:nvSpPr>
        <p:spPr>
          <a:xfrm>
            <a:off x="96025" y="1223675"/>
            <a:ext cx="4210800" cy="4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Step-by-step guide: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implement the map, plot the evolution of x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play around with values of r, see the change of evolution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then create a linspace of r’s, for every r save last “m” values of x after first “n” values (can be m=200, x=200), play around with values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Get the bifurcation map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vizualize the evolution (play around)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latin typeface="Calibri"/>
                <a:ea typeface="Calibri"/>
                <a:cs typeface="Calibri"/>
                <a:sym typeface="Calibri"/>
              </a:rPr>
              <a:t>if you are interested - describe real physical systems that exhibit bifurcation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g656ff3c3a4_11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19325"/>
            <a:ext cx="2334725" cy="3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656ff3c3a4_11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49575"/>
            <a:ext cx="3311674" cy="4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656ff3c3a4_11_1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62125"/>
            <a:ext cx="4396544" cy="4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2"/>
          <p:cNvSpPr txBox="1"/>
          <p:nvPr>
            <p:ph type="title"/>
          </p:nvPr>
        </p:nvSpPr>
        <p:spPr>
          <a:xfrm>
            <a:off x="457200" y="-30152"/>
            <a:ext cx="82296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Task 2. Julia set</a:t>
            </a:r>
            <a:endParaRPr/>
          </a:p>
        </p:txBody>
      </p:sp>
      <p:pic>
        <p:nvPicPr>
          <p:cNvPr id="316" name="Google Shape;3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894" y="1123950"/>
            <a:ext cx="7915275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2"/>
          <p:cNvSpPr/>
          <p:nvPr/>
        </p:nvSpPr>
        <p:spPr>
          <a:xfrm>
            <a:off x="233557" y="856675"/>
            <a:ext cx="588900" cy="542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2"/>
          <p:cNvSpPr/>
          <p:nvPr/>
        </p:nvSpPr>
        <p:spPr>
          <a:xfrm rot="5400000">
            <a:off x="4895607" y="3738441"/>
            <a:ext cx="588900" cy="542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0425" y="792350"/>
            <a:ext cx="1803499" cy="3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643650" y="3276967"/>
            <a:ext cx="2277900" cy="6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39541" y="6198777"/>
            <a:ext cx="1650125" cy="5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5900" y="803450"/>
            <a:ext cx="2644175" cy="3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3"/>
          <p:cNvSpPr txBox="1"/>
          <p:nvPr>
            <p:ph type="title"/>
          </p:nvPr>
        </p:nvSpPr>
        <p:spPr>
          <a:xfrm>
            <a:off x="533400" y="-10636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Task 2. Julia set – 2 </a:t>
            </a:r>
            <a:endParaRPr/>
          </a:p>
        </p:txBody>
      </p:sp>
      <p:pic>
        <p:nvPicPr>
          <p:cNvPr id="328" name="Google Shape;3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875" y="1600200"/>
            <a:ext cx="5657469" cy="45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9541" y="6198777"/>
            <a:ext cx="1650125" cy="5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39825" y="3559454"/>
            <a:ext cx="2277900" cy="6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7975" y="1207100"/>
            <a:ext cx="2087342" cy="3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0582" y="1207113"/>
            <a:ext cx="2383719" cy="3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56ff3c3a4_11_134"/>
          <p:cNvSpPr txBox="1"/>
          <p:nvPr>
            <p:ph type="title"/>
          </p:nvPr>
        </p:nvSpPr>
        <p:spPr>
          <a:xfrm>
            <a:off x="457200" y="806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Task 2. Julia set</a:t>
            </a:r>
            <a:endParaRPr/>
          </a:p>
        </p:txBody>
      </p:sp>
      <p:sp>
        <p:nvSpPr>
          <p:cNvPr id="338" name="Google Shape;338;g656ff3c3a4_11_134"/>
          <p:cNvSpPr txBox="1"/>
          <p:nvPr/>
        </p:nvSpPr>
        <p:spPr>
          <a:xfrm>
            <a:off x="96025" y="1223675"/>
            <a:ext cx="4210800" cy="41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Step-by-step guide: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fix a value of C (can be 0)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implement the map, plot the evolution of z (Re(z), Im(z))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play around with values of z0, see the change of evolution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for a given z0 if the sequence converges use black color, if it exponentially diverges use white color, if it starts jumping between “n” values use different colors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plot the Julia set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de-DE" sz="1800">
                <a:latin typeface="Calibri"/>
                <a:ea typeface="Calibri"/>
                <a:cs typeface="Calibri"/>
                <a:sym typeface="Calibri"/>
              </a:rPr>
              <a:t>C=0   - Mandelbrot set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g656ff3c3a4_11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4125" y="1223675"/>
            <a:ext cx="1803499" cy="3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56ff3c3a4_11_1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Question?</a:t>
            </a:r>
            <a:endParaRPr/>
          </a:p>
        </p:txBody>
      </p:sp>
      <p:sp>
        <p:nvSpPr>
          <p:cNvPr id="346" name="Google Shape;346;g656ff3c3a4_11_14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Julia set is self-similar (fractal)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Mandelbrot set is self-similar (fractal)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What is B in: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Benua B. Mandelbrot?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56ff3c3a4_15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Task 3. Schelling’s Model</a:t>
            </a:r>
            <a:endParaRPr/>
          </a:p>
        </p:txBody>
      </p:sp>
      <p:sp>
        <p:nvSpPr>
          <p:cNvPr id="353" name="Google Shape;353;g656ff3c3a4_15_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AutoNum type="arabicParenR"/>
            </a:pPr>
            <a:r>
              <a:rPr lang="de-DE" sz="1800"/>
              <a:t>Suppose there are two types of agents: X and O. Two populations of the two agent types are initially placed into random locations of a neighborhood represented by a grid. After placing all the agents in the grid, each cell is either occupied by an agent or is empty.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arenR"/>
            </a:pPr>
            <a:r>
              <a:rPr lang="de-DE" sz="1800"/>
              <a:t>Now we must determine if each agent is satisfied with its current location. A satisfied agent is one that is surrounded by at least t percent of agents that are like itself. This threshold t is one that will apply to all agents in the model.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arenR"/>
            </a:pPr>
            <a:r>
              <a:rPr lang="de-DE" sz="1800"/>
              <a:t>When an agent is not satisfied, it can be moved to any vacant location in the grid. Any algorithm can be used to choose this new location. For example, a randomly selected cell may be chosen, or the agent could move to the nearest available location.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arenR"/>
            </a:pPr>
            <a:r>
              <a:rPr lang="de-DE" sz="1800"/>
              <a:t>All dissatisfied agents must be moved in the same </a:t>
            </a:r>
            <a:r>
              <a:rPr i="1" lang="de-DE" sz="1800"/>
              <a:t>round</a:t>
            </a:r>
            <a:r>
              <a:rPr lang="de-DE" sz="1800"/>
              <a:t>. After the round is complete, a new round begins, and dissatisfied agents are once again moved to new locations in the grid.</a:t>
            </a:r>
            <a:endParaRPr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56ff3c3a4_11_156"/>
          <p:cNvSpPr/>
          <p:nvPr/>
        </p:nvSpPr>
        <p:spPr>
          <a:xfrm>
            <a:off x="586025" y="3874825"/>
            <a:ext cx="617100" cy="61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656ff3c3a4_11_156"/>
          <p:cNvSpPr/>
          <p:nvPr/>
        </p:nvSpPr>
        <p:spPr>
          <a:xfrm>
            <a:off x="1355650" y="3874825"/>
            <a:ext cx="617100" cy="61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656ff3c3a4_11_156"/>
          <p:cNvSpPr/>
          <p:nvPr/>
        </p:nvSpPr>
        <p:spPr>
          <a:xfrm>
            <a:off x="586025" y="4603282"/>
            <a:ext cx="617100" cy="617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656ff3c3a4_11_156"/>
          <p:cNvSpPr/>
          <p:nvPr/>
        </p:nvSpPr>
        <p:spPr>
          <a:xfrm>
            <a:off x="1355650" y="4603282"/>
            <a:ext cx="617100" cy="617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656ff3c3a4_11_156"/>
          <p:cNvSpPr/>
          <p:nvPr/>
        </p:nvSpPr>
        <p:spPr>
          <a:xfrm>
            <a:off x="2125275" y="4603282"/>
            <a:ext cx="617100" cy="61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656ff3c3a4_11_156"/>
          <p:cNvSpPr/>
          <p:nvPr/>
        </p:nvSpPr>
        <p:spPr>
          <a:xfrm>
            <a:off x="2125275" y="3874825"/>
            <a:ext cx="617100" cy="617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656ff3c3a4_11_156"/>
          <p:cNvSpPr/>
          <p:nvPr/>
        </p:nvSpPr>
        <p:spPr>
          <a:xfrm>
            <a:off x="586025" y="5331775"/>
            <a:ext cx="617100" cy="61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656ff3c3a4_11_156"/>
          <p:cNvSpPr/>
          <p:nvPr/>
        </p:nvSpPr>
        <p:spPr>
          <a:xfrm>
            <a:off x="1355650" y="5331775"/>
            <a:ext cx="617100" cy="617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656ff3c3a4_11_156"/>
          <p:cNvSpPr/>
          <p:nvPr/>
        </p:nvSpPr>
        <p:spPr>
          <a:xfrm>
            <a:off x="2125275" y="5331775"/>
            <a:ext cx="617100" cy="61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656ff3c3a4_11_156"/>
          <p:cNvSpPr txBox="1"/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Task 3. Schelling’s Model</a:t>
            </a:r>
            <a:endParaRPr/>
          </a:p>
        </p:txBody>
      </p:sp>
      <p:sp>
        <p:nvSpPr>
          <p:cNvPr id="369" name="Google Shape;369;g656ff3c3a4_11_156"/>
          <p:cNvSpPr txBox="1"/>
          <p:nvPr/>
        </p:nvSpPr>
        <p:spPr>
          <a:xfrm>
            <a:off x="192000" y="874875"/>
            <a:ext cx="83529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Segregation model (black and white households)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map is large (i.e. 100x100 with periodic boundaries)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each household on a map has 8 neighbours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the agent decides to randomly move if less than R (you can change that) neighbours are of the same color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0" name="Google Shape;370;g656ff3c3a4_11_156"/>
          <p:cNvCxnSpPr>
            <a:stCxn id="362" idx="0"/>
          </p:cNvCxnSpPr>
          <p:nvPr/>
        </p:nvCxnSpPr>
        <p:spPr>
          <a:xfrm rot="10800000">
            <a:off x="1015000" y="3456382"/>
            <a:ext cx="649200" cy="114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g656ff3c3a4_11_156"/>
          <p:cNvSpPr txBox="1"/>
          <p:nvPr/>
        </p:nvSpPr>
        <p:spPr>
          <a:xfrm>
            <a:off x="466350" y="3133350"/>
            <a:ext cx="73407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I want to move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656ff3c3a4_11_156"/>
          <p:cNvSpPr/>
          <p:nvPr/>
        </p:nvSpPr>
        <p:spPr>
          <a:xfrm>
            <a:off x="5127525" y="3923600"/>
            <a:ext cx="617100" cy="61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656ff3c3a4_11_156"/>
          <p:cNvSpPr/>
          <p:nvPr/>
        </p:nvSpPr>
        <p:spPr>
          <a:xfrm>
            <a:off x="5897150" y="3923600"/>
            <a:ext cx="617100" cy="61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656ff3c3a4_11_156"/>
          <p:cNvSpPr/>
          <p:nvPr/>
        </p:nvSpPr>
        <p:spPr>
          <a:xfrm>
            <a:off x="5127525" y="4652057"/>
            <a:ext cx="617100" cy="617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656ff3c3a4_11_156"/>
          <p:cNvSpPr/>
          <p:nvPr/>
        </p:nvSpPr>
        <p:spPr>
          <a:xfrm>
            <a:off x="5897150" y="4652057"/>
            <a:ext cx="617100" cy="617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656ff3c3a4_11_156"/>
          <p:cNvSpPr/>
          <p:nvPr/>
        </p:nvSpPr>
        <p:spPr>
          <a:xfrm>
            <a:off x="6666775" y="4652057"/>
            <a:ext cx="617100" cy="617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656ff3c3a4_11_156"/>
          <p:cNvSpPr/>
          <p:nvPr/>
        </p:nvSpPr>
        <p:spPr>
          <a:xfrm>
            <a:off x="6666775" y="3923600"/>
            <a:ext cx="617100" cy="617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656ff3c3a4_11_156"/>
          <p:cNvSpPr/>
          <p:nvPr/>
        </p:nvSpPr>
        <p:spPr>
          <a:xfrm>
            <a:off x="5127525" y="5380550"/>
            <a:ext cx="617100" cy="61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656ff3c3a4_11_156"/>
          <p:cNvSpPr/>
          <p:nvPr/>
        </p:nvSpPr>
        <p:spPr>
          <a:xfrm>
            <a:off x="5897150" y="5380550"/>
            <a:ext cx="617100" cy="617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656ff3c3a4_11_156"/>
          <p:cNvSpPr/>
          <p:nvPr/>
        </p:nvSpPr>
        <p:spPr>
          <a:xfrm>
            <a:off x="6666775" y="5380550"/>
            <a:ext cx="617100" cy="617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1" name="Google Shape;381;g656ff3c3a4_11_156"/>
          <p:cNvCxnSpPr>
            <a:stCxn id="375" idx="0"/>
          </p:cNvCxnSpPr>
          <p:nvPr/>
        </p:nvCxnSpPr>
        <p:spPr>
          <a:xfrm rot="10800000">
            <a:off x="5556500" y="3505157"/>
            <a:ext cx="649200" cy="114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g656ff3c3a4_11_156"/>
          <p:cNvSpPr txBox="1"/>
          <p:nvPr/>
        </p:nvSpPr>
        <p:spPr>
          <a:xfrm>
            <a:off x="5007850" y="3182125"/>
            <a:ext cx="73407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Calibri"/>
                <a:ea typeface="Calibri"/>
                <a:cs typeface="Calibri"/>
                <a:sym typeface="Calibri"/>
              </a:rPr>
              <a:t>I stay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56ff3c3a4_11_192"/>
          <p:cNvSpPr txBox="1"/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Task 3. Schelling’s Model</a:t>
            </a:r>
            <a:endParaRPr/>
          </a:p>
        </p:txBody>
      </p:sp>
      <p:sp>
        <p:nvSpPr>
          <p:cNvPr id="389" name="Google Shape;389;g656ff3c3a4_11_192"/>
          <p:cNvSpPr txBox="1"/>
          <p:nvPr/>
        </p:nvSpPr>
        <p:spPr>
          <a:xfrm>
            <a:off x="192000" y="874875"/>
            <a:ext cx="83529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Segregation model (black and white households)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map is large (i.e. 100x100 with periodic boundaries)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each household on a map has 8 neighbours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the agent decides to randomly move if less than R*8 (you can change that) neighbours are of the same color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Steps: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Randomize the map with half white/half black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define the value of R (0, ⅛, 2/8, ⅜, 4/8, ⅝,6/8,⅞, 1)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start the game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on each step for each cell find out if the cell wants to move - this cell is now on the market (considered free for moving in)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after you finished with the whole map - cells that want to move can move into free cells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latin typeface="Calibri"/>
                <a:ea typeface="Calibri"/>
                <a:cs typeface="Calibri"/>
                <a:sym typeface="Calibri"/>
              </a:rPr>
              <a:t>repeat the whole procedure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>
            <p:ph type="title"/>
          </p:nvPr>
        </p:nvSpPr>
        <p:spPr>
          <a:xfrm>
            <a:off x="457200" y="-12567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Instructors</a:t>
            </a:r>
            <a:endParaRPr/>
          </a:p>
        </p:txBody>
      </p:sp>
      <p:sp>
        <p:nvSpPr>
          <p:cNvPr id="116" name="Google Shape;116;p4"/>
          <p:cNvSpPr txBox="1"/>
          <p:nvPr/>
        </p:nvSpPr>
        <p:spPr>
          <a:xfrm>
            <a:off x="388175" y="820830"/>
            <a:ext cx="8229600" cy="2726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0665" y="1017322"/>
            <a:ext cx="1481881" cy="1902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0290" y="974663"/>
            <a:ext cx="1481881" cy="1914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 txBox="1"/>
          <p:nvPr/>
        </p:nvSpPr>
        <p:spPr>
          <a:xfrm>
            <a:off x="1187217" y="2926588"/>
            <a:ext cx="20155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Associate Professor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Sergey Rykovanov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5199050" y="2926663"/>
            <a:ext cx="3277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Junior </a:t>
            </a: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</a:t>
            </a: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Scientist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Daniil Stefonishin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255935" y="3590103"/>
            <a:ext cx="4203038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2000-2006</a:t>
            </a:r>
            <a:r>
              <a:rPr b="0" i="0" lang="de-D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Lomonosov Moscow State University, Physics Faculty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2006-2009</a:t>
            </a:r>
            <a:r>
              <a:rPr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PhD from Ludwig-Maximilians University Munich, Germany (Theoretical and computational plasma physics)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2009-2018</a:t>
            </a:r>
            <a:r>
              <a:rPr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Postdoc at Ludwig-Maximilians University Munich, Lawrence Berkeley National Laboratory USA, Group Leader at Helmholtz Institute Jena, Germany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July 2018-</a:t>
            </a:r>
            <a:r>
              <a:rPr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 Skoltech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4736150" y="3590098"/>
            <a:ext cx="4203000" cy="24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2009-2014</a:t>
            </a:r>
            <a:r>
              <a:rPr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Lomonosov Moscow State University, Faculty of Computational Mathematics and Cybernetics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2014-2018</a:t>
            </a:r>
            <a:r>
              <a:rPr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PhD student, MSU and Institute of Numerical Mathematics, Russian Academy of Sciences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October 2018-...</a:t>
            </a:r>
            <a:r>
              <a:rPr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Skoltech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938821" y="6481714"/>
            <a:ext cx="255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s.rykovanov@skoltech.ru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5683948" y="6525648"/>
            <a:ext cx="264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d.stefonishin@skoltech.ru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g656ff3c3a4_11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2024" y="974425"/>
            <a:ext cx="9413750" cy="58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56ff3c3a4_2_0"/>
          <p:cNvSpPr txBox="1"/>
          <p:nvPr/>
        </p:nvSpPr>
        <p:spPr>
          <a:xfrm>
            <a:off x="4669200" y="3590100"/>
            <a:ext cx="4322700" cy="24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2013-2019</a:t>
            </a:r>
            <a:r>
              <a:rPr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Phystech (Department of Radio-Engineering and Cybernetics, Department of Physics and Quantum Electronics), BSc and MSc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2017-2019</a:t>
            </a:r>
            <a:r>
              <a:rPr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Skoltech (IST), MSc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2019-2019</a:t>
            </a:r>
            <a:r>
              <a:rPr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Skoltech, Research Intern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2019 - now </a:t>
            </a:r>
            <a:r>
              <a:rPr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Skoltech (CDISE), PhD student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656ff3c3a4_2_0"/>
          <p:cNvSpPr txBox="1"/>
          <p:nvPr>
            <p:ph type="title"/>
          </p:nvPr>
        </p:nvSpPr>
        <p:spPr>
          <a:xfrm>
            <a:off x="457200" y="-12567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Teaching Assistants</a:t>
            </a:r>
            <a:endParaRPr/>
          </a:p>
        </p:txBody>
      </p:sp>
      <p:sp>
        <p:nvSpPr>
          <p:cNvPr id="131" name="Google Shape;131;g656ff3c3a4_2_0"/>
          <p:cNvSpPr txBox="1"/>
          <p:nvPr/>
        </p:nvSpPr>
        <p:spPr>
          <a:xfrm>
            <a:off x="388175" y="820830"/>
            <a:ext cx="8229600" cy="27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656ff3c3a4_2_0"/>
          <p:cNvSpPr txBox="1"/>
          <p:nvPr/>
        </p:nvSpPr>
        <p:spPr>
          <a:xfrm>
            <a:off x="1187217" y="2926588"/>
            <a:ext cx="2015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Intern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Rishat Zagidullin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656ff3c3a4_2_0"/>
          <p:cNvSpPr txBox="1"/>
          <p:nvPr/>
        </p:nvSpPr>
        <p:spPr>
          <a:xfrm>
            <a:off x="5937499" y="2901296"/>
            <a:ext cx="1820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PhD Student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Iurii Minin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656ff3c3a4_2_0"/>
          <p:cNvSpPr txBox="1"/>
          <p:nvPr/>
        </p:nvSpPr>
        <p:spPr>
          <a:xfrm>
            <a:off x="255935" y="3590103"/>
            <a:ext cx="4203000" cy="25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012</a:t>
            </a:r>
            <a:r>
              <a:rPr b="1" i="0" lang="de-D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</a:t>
            </a:r>
            <a:r>
              <a:rPr b="1"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b="0" i="0" lang="de-DE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Higher School of Economics, BSc.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2016-2018</a:t>
            </a:r>
            <a:r>
              <a:rPr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Moscow State University, MSc.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2019-now</a:t>
            </a:r>
            <a:r>
              <a:rPr lang="de-DE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Skoltech (CDISE), PhD student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656ff3c3a4_2_0"/>
          <p:cNvSpPr txBox="1"/>
          <p:nvPr/>
        </p:nvSpPr>
        <p:spPr>
          <a:xfrm>
            <a:off x="1015021" y="6329314"/>
            <a:ext cx="255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.zagidullin@skoltech.ru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656ff3c3a4_2_0"/>
          <p:cNvSpPr txBox="1"/>
          <p:nvPr/>
        </p:nvSpPr>
        <p:spPr>
          <a:xfrm>
            <a:off x="5524398" y="6329323"/>
            <a:ext cx="264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iurii</a:t>
            </a:r>
            <a:r>
              <a:rPr lang="de-DE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.minin@skoltech.ru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g656ff3c3a4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0000" y="906500"/>
            <a:ext cx="1521545" cy="199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656ff3c3a4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4150" y="864925"/>
            <a:ext cx="1521551" cy="20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 txBox="1"/>
          <p:nvPr>
            <p:ph type="title"/>
          </p:nvPr>
        </p:nvSpPr>
        <p:spPr>
          <a:xfrm>
            <a:off x="457200" y="-12567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/>
              <a:t>Goals of the course</a:t>
            </a:r>
            <a:endParaRPr/>
          </a:p>
        </p:txBody>
      </p:sp>
      <p:sp>
        <p:nvSpPr>
          <p:cNvPr id="144" name="Google Shape;144;p5"/>
          <p:cNvSpPr txBox="1"/>
          <p:nvPr>
            <p:ph idx="1" type="body"/>
          </p:nvPr>
        </p:nvSpPr>
        <p:spPr>
          <a:xfrm>
            <a:off x="214200" y="1881080"/>
            <a:ext cx="8751900" cy="3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 sz="2400"/>
              <a:t>Not to be afraid of programming (in Python and overall)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 sz="2400"/>
              <a:t>Not to be afraid of supercomputers.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 sz="2400"/>
              <a:t>Be able to write parallel programs on modern multi-core CPUs and GPUs.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 sz="2400"/>
              <a:t>Learn how to use large computing infrastructure.</a:t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 sz="2400"/>
              <a:t>Have fun learning.</a:t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de-DE" sz="2400"/>
              <a:t>Finish with a cool project that involves Python code optimization.</a:t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56ff3c3a4_11_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Hipercore Lab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800">
                <a:solidFill>
                  <a:srgbClr val="FF0000"/>
                </a:solidFill>
              </a:rPr>
              <a:t>Hi</a:t>
            </a:r>
            <a:r>
              <a:rPr lang="de-DE" sz="2800"/>
              <a:t>gh </a:t>
            </a:r>
            <a:r>
              <a:rPr lang="de-DE" sz="2800">
                <a:solidFill>
                  <a:srgbClr val="FF0000"/>
                </a:solidFill>
              </a:rPr>
              <a:t>Per</a:t>
            </a:r>
            <a:r>
              <a:rPr lang="de-DE" sz="2800"/>
              <a:t>formance </a:t>
            </a:r>
            <a:r>
              <a:rPr lang="de-DE" sz="2800">
                <a:solidFill>
                  <a:srgbClr val="FF0000"/>
                </a:solidFill>
              </a:rPr>
              <a:t>Co</a:t>
            </a:r>
            <a:r>
              <a:rPr lang="de-DE" sz="2800"/>
              <a:t>mputing </a:t>
            </a:r>
            <a:r>
              <a:rPr lang="de-DE" sz="2800">
                <a:solidFill>
                  <a:srgbClr val="FF0000"/>
                </a:solidFill>
              </a:rPr>
              <a:t>R</a:t>
            </a:r>
            <a:r>
              <a:rPr lang="de-DE" sz="2800"/>
              <a:t>esearch and </a:t>
            </a:r>
            <a:r>
              <a:rPr lang="de-DE" sz="2800">
                <a:solidFill>
                  <a:srgbClr val="FF0000"/>
                </a:solidFill>
              </a:rPr>
              <a:t>E</a:t>
            </a:r>
            <a:r>
              <a:rPr lang="de-DE" sz="2800"/>
              <a:t>ducation</a:t>
            </a:r>
            <a:endParaRPr sz="2800"/>
          </a:p>
        </p:txBody>
      </p:sp>
      <p:pic>
        <p:nvPicPr>
          <p:cNvPr id="151" name="Google Shape;151;g656ff3c3a4_1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2450"/>
            <a:ext cx="9143999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656ff3c3a4_1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0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56ff3c3a4_12_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HPC scientific group objectives</a:t>
            </a:r>
            <a:endParaRPr/>
          </a:p>
        </p:txBody>
      </p:sp>
      <p:sp>
        <p:nvSpPr>
          <p:cNvPr id="164" name="Google Shape;164;g656ff3c3a4_12_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de-DE" sz="1800"/>
              <a:t>Education of the world class specialists in a wide range of topics related to HPC, distributed machine learning, Big Data and AI;</a:t>
            </a:r>
            <a:endParaRPr sz="1800"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de-DE" sz="1800"/>
              <a:t>Contributing research, education, innovation resources;</a:t>
            </a:r>
            <a:endParaRPr sz="1800"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de-DE" sz="1800"/>
              <a:t>Research in data-intensive engineering, applied mathematics, scientific and high performance programming, HPC &amp; Big Data system administration, data visualization, innovation by using supercomputers, computation physics and others;</a:t>
            </a:r>
            <a:endParaRPr sz="1800"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de-DE" sz="1800"/>
              <a:t>Establishing the multidisciplinary team able to solve a wide range of applied problems from different areas of science and engineering at different stages (from physical and mathematical models to development and parallelization of computer codes on modern supercomputers);</a:t>
            </a:r>
            <a:endParaRPr sz="1800"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de-DE" sz="1800"/>
              <a:t>Attracting external funding;</a:t>
            </a:r>
            <a:endParaRPr sz="1800"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de-DE" sz="1800"/>
              <a:t>Performing outreach, advertisement and education activities.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-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-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2019-03-25T14:01:16Z</dcterms:created>
  <dc:creator>Sleepyhead</dc:creator>
</cp:coreProperties>
</file>